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3" r:id="rId16"/>
    <p:sldId id="274" r:id="rId17"/>
    <p:sldId id="268" r:id="rId18"/>
    <p:sldId id="272" r:id="rId19"/>
  </p:sldIdLst>
  <p:sldSz cx="14630400" cy="8229600"/>
  <p:notesSz cx="8229600" cy="14630400"/>
  <p:embeddedFontLst>
    <p:embeddedFont>
      <p:font typeface="Instrument Sans Medium" pitchFamily="2" charset="0"/>
      <p:regular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</p:embeddedFontLst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11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208" y="1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4595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73E2F-1802-26C3-2886-F388955CF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E298BA-B2C1-F559-1831-0687F65CE0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72C13A-A709-D758-302E-4C17FF28B2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514ABD-9DCC-A53B-897D-C7569A027A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9727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AADF0-B349-95DA-0617-B8E215433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FBAC9C-5F8F-0671-1E38-668E16B0CE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CAEB4E-DEDD-9769-E6F5-9A1FF44DC7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CBD2C-FB34-75F2-CD52-A9DFDA57B4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1557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://linkedin.com/in/diego-fraga-mora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 a IA Pode Resolver Isso, Por Que Você Ainda Está Fazendo?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Uma jornada sobre como a Inteligência Artificial pode transformar a Medicina Ocupacional.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113230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Exemplo 2: Redação de Laudos e Atestados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Ditado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Profissional dita ou preenche formulário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Processamento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IA processa e estrutura as informações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Geração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Texto é gerado com clareza e padronização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Resultado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Maior produtividade e menos retrabalho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213" y="441722"/>
            <a:ext cx="8070175" cy="50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Exemplo 3: Absenteísmo e Padrões Ocultos</a:t>
            </a:r>
            <a:endParaRPr lang="en-US" sz="3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13" y="1264920"/>
            <a:ext cx="13505974" cy="708136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581656" y="8346281"/>
            <a:ext cx="160615" cy="160615"/>
          </a:xfrm>
          <a:prstGeom prst="roundRect">
            <a:avLst>
              <a:gd name="adj" fmla="val 11386"/>
            </a:avLst>
          </a:prstGeom>
          <a:solidFill>
            <a:srgbClr val="747406"/>
          </a:solidFill>
          <a:ln/>
        </p:spPr>
        <p:txBody>
          <a:bodyPr/>
          <a:lstStyle/>
          <a:p>
            <a:endParaRPr lang="en-BR"/>
          </a:p>
        </p:txBody>
      </p:sp>
      <p:sp>
        <p:nvSpPr>
          <p:cNvPr id="5" name="Text 2"/>
          <p:cNvSpPr/>
          <p:nvPr/>
        </p:nvSpPr>
        <p:spPr>
          <a:xfrm>
            <a:off x="6803231" y="8346281"/>
            <a:ext cx="435769" cy="160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Faltas</a:t>
            </a:r>
            <a:endParaRPr lang="en-US" sz="1250" dirty="0"/>
          </a:p>
        </p:txBody>
      </p:sp>
      <p:sp>
        <p:nvSpPr>
          <p:cNvPr id="6" name="Shape 3"/>
          <p:cNvSpPr/>
          <p:nvPr/>
        </p:nvSpPr>
        <p:spPr>
          <a:xfrm>
            <a:off x="7391400" y="8346281"/>
            <a:ext cx="160615" cy="160615"/>
          </a:xfrm>
          <a:prstGeom prst="roundRect">
            <a:avLst>
              <a:gd name="adj" fmla="val 11386"/>
            </a:avLst>
          </a:prstGeom>
          <a:solidFill>
            <a:srgbClr val="F4F43B"/>
          </a:solidFill>
          <a:ln/>
        </p:spPr>
        <p:txBody>
          <a:bodyPr/>
          <a:lstStyle/>
          <a:p>
            <a:endParaRPr lang="en-BR"/>
          </a:p>
        </p:txBody>
      </p:sp>
      <p:sp>
        <p:nvSpPr>
          <p:cNvPr id="7" name="Text 4"/>
          <p:cNvSpPr/>
          <p:nvPr/>
        </p:nvSpPr>
        <p:spPr>
          <a:xfrm>
            <a:off x="7612975" y="8346281"/>
            <a:ext cx="1538645" cy="160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Problemas de Saúde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562213" y="9008864"/>
            <a:ext cx="1350597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IA analisa histórico de faltas, função e saúde para detectar padrões e propor ações preventivas.</a:t>
            </a:r>
            <a:endParaRPr lang="en-US" sz="12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8640"/>
            <a:ext cx="75572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Exemplo 4: IA em Ergonomia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61047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14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Detecção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00515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Câmeras + IA identificam posturas inadequadas em tempo real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661047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514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Alertas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600515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Sistema envia notificações automáticas para correção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661047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514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Avaliação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600515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Pode ser usada em avaliações ou ambientes de trabalho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7594"/>
            <a:ext cx="64210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Cuidados e Limites da IA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313861" y="3089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Supervisão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80209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IA precisa ser monitorada por profissionais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788938" y="316968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BR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791" y="3293626"/>
            <a:ext cx="255151" cy="3189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481304" y="3089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Erros Potenciais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481304" y="3580209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Pode gerar falhas se treinada com dados incorretos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8274368" y="316968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BR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0220" y="3293626"/>
            <a:ext cx="255151" cy="31896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481304" y="50857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LGPD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481304" y="5576173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 respeitar legislação de proteção de dados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8274368" y="565511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BR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0220" y="5779056"/>
            <a:ext cx="255151" cy="318968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2313861" y="50857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Revisão</a:t>
            </a:r>
            <a:endParaRPr lang="en-US" sz="2200" dirty="0"/>
          </a:p>
        </p:txBody>
      </p:sp>
      <p:sp>
        <p:nvSpPr>
          <p:cNvPr id="19" name="Text 11"/>
          <p:cNvSpPr/>
          <p:nvPr/>
        </p:nvSpPr>
        <p:spPr>
          <a:xfrm>
            <a:off x="793790" y="5576173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Sempre verificar antes de aplicar em decisões</a:t>
            </a:r>
            <a:endParaRPr lang="en-US" sz="1750" dirty="0"/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21" name="Shape 12"/>
          <p:cNvSpPr/>
          <p:nvPr/>
        </p:nvSpPr>
        <p:spPr>
          <a:xfrm>
            <a:off x="5788938" y="565511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BR"/>
          </a:p>
        </p:txBody>
      </p:sp>
      <p:sp>
        <p:nvSpPr>
          <p:cNvPr id="22" name="Text 13"/>
          <p:cNvSpPr/>
          <p:nvPr/>
        </p:nvSpPr>
        <p:spPr>
          <a:xfrm>
            <a:off x="5944791" y="5779056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2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218" y="620792"/>
            <a:ext cx="5747504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Como Começar Hoje?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90218" y="1890713"/>
            <a:ext cx="3313390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Ferramentas Disponíveis: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0218" y="2469118"/>
            <a:ext cx="6249591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ChatGPT (gratuito com conta)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0218" y="2909173"/>
            <a:ext cx="6249591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Copilot (Microsoft 365)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0218" y="3349228"/>
            <a:ext cx="6249591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Gemini (Google)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18" y="3964305"/>
            <a:ext cx="6249591" cy="3408759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98212" y="1890713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Usos Imediatos: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598212" y="2469118"/>
            <a:ext cx="6249591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Rascunhar textos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8212" y="2909173"/>
            <a:ext cx="6249591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Gerar ideias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8212" y="3349228"/>
            <a:ext cx="6249591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Automatizar resumos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8212" y="3789283"/>
            <a:ext cx="6249591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Reescrever documentos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BBEED-D7D3-721B-F971-7F494BA45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228CAC8-3753-8C0A-EE73-20B22E800D8D}"/>
              </a:ext>
            </a:extLst>
          </p:cNvPr>
          <p:cNvSpPr/>
          <p:nvPr/>
        </p:nvSpPr>
        <p:spPr>
          <a:xfrm>
            <a:off x="790218" y="620792"/>
            <a:ext cx="5747504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IA News?</a:t>
            </a:r>
            <a:endParaRPr lang="en-US" sz="4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10B6671-BFB5-245C-5C47-7BA6DB54F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37" y="1558802"/>
            <a:ext cx="6516384" cy="21254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1032BF-646B-8E8B-41B2-1CA59C714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408" y="1558802"/>
            <a:ext cx="7347255" cy="537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02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52325-EF67-A9A8-9673-7EF34B574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BBCA78E-087C-9E4C-6634-A4D031B6B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D4DF0C75-42A1-0ADF-D59A-A7FB040E0F2A}"/>
              </a:ext>
            </a:extLst>
          </p:cNvPr>
          <p:cNvSpPr/>
          <p:nvPr/>
        </p:nvSpPr>
        <p:spPr>
          <a:xfrm>
            <a:off x="793790" y="3615214"/>
            <a:ext cx="85092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Encerramento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7C219DE2-2328-973B-B7A9-937E23A75E41}"/>
              </a:ext>
            </a:extLst>
          </p:cNvPr>
          <p:cNvSpPr/>
          <p:nvPr/>
        </p:nvSpPr>
        <p:spPr>
          <a:xfrm>
            <a:off x="1133951" y="4919305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 a IA pode te ajudar hoje, o que está te impedindo?</a:t>
            </a:r>
            <a:endParaRPr lang="en-US" sz="1750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E341EFFE-BF51-8127-7BD0-42EDAA8DF403}"/>
              </a:ext>
            </a:extLst>
          </p:cNvPr>
          <p:cNvSpPr/>
          <p:nvPr/>
        </p:nvSpPr>
        <p:spPr>
          <a:xfrm>
            <a:off x="793790" y="4664154"/>
            <a:ext cx="30480" cy="873204"/>
          </a:xfrm>
          <a:prstGeom prst="rect">
            <a:avLst/>
          </a:prstGeom>
          <a:solidFill>
            <a:srgbClr val="F5F547"/>
          </a:solidFill>
          <a:ln/>
        </p:spPr>
        <p:txBody>
          <a:bodyPr/>
          <a:lstStyle/>
          <a:p>
            <a:endParaRPr lang="en-BR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32C5C658-747B-AD05-4594-86101D2603FC}"/>
              </a:ext>
            </a:extLst>
          </p:cNvPr>
          <p:cNvSpPr/>
          <p:nvPr/>
        </p:nvSpPr>
        <p:spPr>
          <a:xfrm>
            <a:off x="793790" y="579251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BR"/>
          </a:p>
        </p:txBody>
      </p:sp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B55FE99D-B4F5-D276-3D56-517874432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835015"/>
            <a:ext cx="340162" cy="425291"/>
          </a:xfrm>
          <a:prstGeom prst="rect">
            <a:avLst/>
          </a:prstGeom>
        </p:spPr>
      </p:pic>
      <p:sp>
        <p:nvSpPr>
          <p:cNvPr id="8" name="Text 4">
            <a:extLst>
              <a:ext uri="{FF2B5EF4-FFF2-40B4-BE49-F238E27FC236}">
                <a16:creationId xmlns:a16="http://schemas.microsoft.com/office/drawing/2014/main" id="{6FEFC4C5-DFB3-EC4B-9A97-26B865A954DE}"/>
              </a:ext>
            </a:extLst>
          </p:cNvPr>
          <p:cNvSpPr/>
          <p:nvPr/>
        </p:nvSpPr>
        <p:spPr>
          <a:xfrm>
            <a:off x="1530906" y="58703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Presente, não futuro</a:t>
            </a:r>
            <a:endParaRPr lang="en-US" sz="220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199C412F-B499-8ADD-E757-7E2E5785C2E5}"/>
              </a:ext>
            </a:extLst>
          </p:cNvPr>
          <p:cNvSpPr/>
          <p:nvPr/>
        </p:nvSpPr>
        <p:spPr>
          <a:xfrm>
            <a:off x="1530906" y="6360795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IA não é o futuro — é o presente.</a:t>
            </a:r>
            <a:endParaRPr lang="en-US" sz="1750" dirty="0"/>
          </a:p>
        </p:txBody>
      </p:sp>
      <p:sp>
        <p:nvSpPr>
          <p:cNvPr id="10" name="Shape 6">
            <a:extLst>
              <a:ext uri="{FF2B5EF4-FFF2-40B4-BE49-F238E27FC236}">
                <a16:creationId xmlns:a16="http://schemas.microsoft.com/office/drawing/2014/main" id="{EDE5A62B-2ED0-C4C4-684A-B663B31314FD}"/>
              </a:ext>
            </a:extLst>
          </p:cNvPr>
          <p:cNvSpPr/>
          <p:nvPr/>
        </p:nvSpPr>
        <p:spPr>
          <a:xfrm>
            <a:off x="5235893" y="579251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BR"/>
          </a:p>
        </p:txBody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C78E2DC3-6EBD-A90F-8D8B-83EEE48B1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0963" y="5835015"/>
            <a:ext cx="340162" cy="425291"/>
          </a:xfrm>
          <a:prstGeom prst="rect">
            <a:avLst/>
          </a:prstGeom>
        </p:spPr>
      </p:pic>
      <p:sp>
        <p:nvSpPr>
          <p:cNvPr id="12" name="Text 7">
            <a:extLst>
              <a:ext uri="{FF2B5EF4-FFF2-40B4-BE49-F238E27FC236}">
                <a16:creationId xmlns:a16="http://schemas.microsoft.com/office/drawing/2014/main" id="{9709E1A2-E2BE-AF8C-DF1C-2F77D8FB814A}"/>
              </a:ext>
            </a:extLst>
          </p:cNvPr>
          <p:cNvSpPr/>
          <p:nvPr/>
        </p:nvSpPr>
        <p:spPr>
          <a:xfrm>
            <a:off x="5973008" y="58703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Experimente</a:t>
            </a:r>
            <a:endParaRPr lang="en-US" sz="2200" dirty="0"/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F74585AD-B15F-3EDD-DEF3-AB0D98F906DF}"/>
              </a:ext>
            </a:extLst>
          </p:cNvPr>
          <p:cNvSpPr/>
          <p:nvPr/>
        </p:nvSpPr>
        <p:spPr>
          <a:xfrm>
            <a:off x="5973008" y="6360795"/>
            <a:ext cx="34214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Teste. Valide. Use a seu favor.</a:t>
            </a:r>
            <a:endParaRPr lang="en-US" sz="1750" dirty="0"/>
          </a:p>
        </p:txBody>
      </p:sp>
      <p:sp>
        <p:nvSpPr>
          <p:cNvPr id="14" name="Shape 9">
            <a:extLst>
              <a:ext uri="{FF2B5EF4-FFF2-40B4-BE49-F238E27FC236}">
                <a16:creationId xmlns:a16="http://schemas.microsoft.com/office/drawing/2014/main" id="{07DBA181-6E06-871F-4F57-BE88E928F3D0}"/>
              </a:ext>
            </a:extLst>
          </p:cNvPr>
          <p:cNvSpPr/>
          <p:nvPr/>
        </p:nvSpPr>
        <p:spPr>
          <a:xfrm>
            <a:off x="9677995" y="579251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BR"/>
          </a:p>
        </p:txBody>
      </p:sp>
      <p:pic>
        <p:nvPicPr>
          <p:cNvPr id="15" name="Image 3" descr="preencoded.png">
            <a:extLst>
              <a:ext uri="{FF2B5EF4-FFF2-40B4-BE49-F238E27FC236}">
                <a16:creationId xmlns:a16="http://schemas.microsoft.com/office/drawing/2014/main" id="{15CC4E5A-C869-49FF-8282-04DAE95F2A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3065" y="5835015"/>
            <a:ext cx="340162" cy="425291"/>
          </a:xfrm>
          <a:prstGeom prst="rect">
            <a:avLst/>
          </a:prstGeom>
        </p:spPr>
      </p:pic>
      <p:sp>
        <p:nvSpPr>
          <p:cNvPr id="16" name="Text 10">
            <a:extLst>
              <a:ext uri="{FF2B5EF4-FFF2-40B4-BE49-F238E27FC236}">
                <a16:creationId xmlns:a16="http://schemas.microsoft.com/office/drawing/2014/main" id="{C99A18D6-C3FC-F5AB-B858-F464275CBC25}"/>
              </a:ext>
            </a:extLst>
          </p:cNvPr>
          <p:cNvSpPr/>
          <p:nvPr/>
        </p:nvSpPr>
        <p:spPr>
          <a:xfrm>
            <a:off x="10415111" y="58703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Contato</a:t>
            </a:r>
            <a:endParaRPr lang="en-US" sz="2200" dirty="0"/>
          </a:p>
        </p:txBody>
      </p:sp>
      <p:sp>
        <p:nvSpPr>
          <p:cNvPr id="17" name="Text 11">
            <a:extLst>
              <a:ext uri="{FF2B5EF4-FFF2-40B4-BE49-F238E27FC236}">
                <a16:creationId xmlns:a16="http://schemas.microsoft.com/office/drawing/2014/main" id="{6120D8E6-8535-A89A-676A-62F20B1A1FC9}"/>
              </a:ext>
            </a:extLst>
          </p:cNvPr>
          <p:cNvSpPr/>
          <p:nvPr/>
        </p:nvSpPr>
        <p:spPr>
          <a:xfrm>
            <a:off x="10415111" y="6360795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Fale comigo: linkedin.com/in/diego-fraga-moraes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875873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Laboratório Prático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B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167" y="3076337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849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pt-BR" sz="2200" noProof="0" dirty="0">
                <a:solidFill>
                  <a:srgbClr val="BFBFBF"/>
                </a:solidFill>
                <a:latin typeface="Instrument Sans Medium" pitchFamily="34" charset="0"/>
              </a:rPr>
              <a:t>Tratar um relatório</a:t>
            </a:r>
            <a:endParaRPr lang="pt-BR" sz="2200" noProof="0" dirty="0"/>
          </a:p>
        </p:txBody>
      </p:sp>
      <p:sp>
        <p:nvSpPr>
          <p:cNvPr id="6" name="Text 3"/>
          <p:cNvSpPr/>
          <p:nvPr/>
        </p:nvSpPr>
        <p:spPr>
          <a:xfrm>
            <a:off x="3194328" y="3339465"/>
            <a:ext cx="47257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pt-BR" sz="1750" noProof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Extrair idéias sobre os dados</a:t>
            </a:r>
            <a:endParaRPr lang="pt-BR" sz="1750" noProof="1"/>
          </a:p>
        </p:txBody>
      </p:sp>
      <p:sp>
        <p:nvSpPr>
          <p:cNvPr id="7" name="Shape 4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575757"/>
          </a:solidFill>
          <a:ln/>
        </p:spPr>
        <p:txBody>
          <a:bodyPr/>
          <a:lstStyle/>
          <a:p>
            <a:endParaRPr lang="en-BR"/>
          </a:p>
        </p:txBody>
      </p:sp>
      <p:sp>
        <p:nvSpPr>
          <p:cNvPr id="8" name="Shape 5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BR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089" y="4496633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4269343"/>
            <a:ext cx="29578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Transformação com IA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4759762"/>
            <a:ext cx="47858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 Gerar Report com dados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575757"/>
          </a:solidFill>
          <a:ln/>
        </p:spPr>
        <p:txBody>
          <a:bodyPr/>
          <a:lstStyle/>
          <a:p>
            <a:endParaRPr lang="en-BR"/>
          </a:p>
        </p:txBody>
      </p:sp>
      <p:sp>
        <p:nvSpPr>
          <p:cNvPr id="13" name="Shape 9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BR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011" y="5916930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Ajustes de Tom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6180058"/>
            <a:ext cx="56645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pt-BR" sz="1750" noProof="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Como gerar valor ao cliente</a:t>
            </a:r>
            <a:endParaRPr lang="pt-BR" sz="1750" noProof="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60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Contato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09342"/>
            <a:ext cx="7556421" cy="1678781"/>
          </a:xfrm>
          <a:prstGeom prst="roundRect">
            <a:avLst>
              <a:gd name="adj" fmla="val 202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BR"/>
          </a:p>
        </p:txBody>
      </p:sp>
      <p:sp>
        <p:nvSpPr>
          <p:cNvPr id="5" name="Shape 2"/>
          <p:cNvSpPr/>
          <p:nvPr/>
        </p:nvSpPr>
        <p:spPr>
          <a:xfrm>
            <a:off x="6287810" y="3316962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BR"/>
          </a:p>
        </p:txBody>
      </p:sp>
      <p:sp>
        <p:nvSpPr>
          <p:cNvPr id="6" name="Text 3"/>
          <p:cNvSpPr/>
          <p:nvPr/>
        </p:nvSpPr>
        <p:spPr>
          <a:xfrm>
            <a:off x="6514624" y="346067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LinkedIn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3460671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linkedin.com/in/diego-fraga-moraes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4330184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BR"/>
          </a:p>
        </p:txBody>
      </p:sp>
      <p:sp>
        <p:nvSpPr>
          <p:cNvPr id="9" name="Text 6"/>
          <p:cNvSpPr/>
          <p:nvPr/>
        </p:nvSpPr>
        <p:spPr>
          <a:xfrm>
            <a:off x="6514624" y="4473893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Instagram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4473893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dmoraesrs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280190" y="524327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Conecte-se comigo para continuar a conversa sobre IA na Medicina Ocupacional.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75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Quem Sou Eu?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0964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BR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2138958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2174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Diego Fraga Moraes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26647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Especialista em </a:t>
            </a: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DevOps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Automação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 </a:t>
            </a: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Inteligência Artificial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80190" y="348126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BR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3523774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17306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Experiência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0173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Mais de </a:t>
            </a: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20 anos em tecnologia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BR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4908590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Mentor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54343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Ajudo profissionais em transição de carreira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6280190" y="625090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BR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260" y="6293406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017306" y="6328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Foco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7017306" y="68191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Projetos em </a:t>
            </a: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cloud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ciência de dados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 inovação com IA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070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Público e Duração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BR"/>
          </a:p>
        </p:txBody>
      </p:sp>
      <p:sp>
        <p:nvSpPr>
          <p:cNvPr id="5" name="Text 2"/>
          <p:cNvSpPr/>
          <p:nvPr/>
        </p:nvSpPr>
        <p:spPr>
          <a:xfrm>
            <a:off x="1020604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Público-alvo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57318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Profissionais administrativos e médicos da área de </a:t>
            </a: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Medicina Ocupacional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BR"/>
          </a:p>
        </p:txBody>
      </p:sp>
      <p:sp>
        <p:nvSpPr>
          <p:cNvPr id="8" name="Text 5"/>
          <p:cNvSpPr/>
          <p:nvPr/>
        </p:nvSpPr>
        <p:spPr>
          <a:xfrm>
            <a:off x="4912281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Duração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573185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~1 hora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BR"/>
          </a:p>
        </p:txBody>
      </p:sp>
      <p:sp>
        <p:nvSpPr>
          <p:cNvPr id="11" name="Text 8"/>
          <p:cNvSpPr/>
          <p:nvPr/>
        </p:nvSpPr>
        <p:spPr>
          <a:xfrm>
            <a:off x="1020604" y="5342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Laboratório Prático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83275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Inclui demonstração com IA aplicada à </a:t>
            </a:r>
            <a:r>
              <a:rPr lang="en-US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rotina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6928842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 Que Vamos Conversar Hoje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26087" y="1798082"/>
            <a:ext cx="3143131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 que é IA (sem complicar)</a:t>
            </a:r>
            <a:endParaRPr lang="en-US" sz="19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2811304"/>
            <a:ext cx="1013103" cy="121574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26087" y="3013829"/>
            <a:ext cx="5194221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Por que ela importa na Medicina do Trabalho</a:t>
            </a:r>
            <a:endParaRPr lang="en-US" sz="19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26087" y="4229576"/>
            <a:ext cx="292012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Exemplos reais já em uso</a:t>
            </a:r>
            <a:endParaRPr lang="en-US" sz="19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026087" y="5445323"/>
            <a:ext cx="2628781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Um laboratório prático</a:t>
            </a:r>
            <a:endParaRPr lang="en-US" sz="19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026087" y="6661071"/>
            <a:ext cx="3667839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Como começar com segurança</a:t>
            </a:r>
            <a:endParaRPr lang="en-US" sz="19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8183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 Que É Inteligência Artificial?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13955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933349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Aprendizado com Dados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778097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Sistemas que aprendem e evoluem com informações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093" y="313955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07093" y="393334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Copiloto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07093" y="4423767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Atua como assistente, não como substituto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0395" y="3139559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20395" y="3933349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Reconhece Padrões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20395" y="4778097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Automatiza tarefas e propõe decisões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93790" y="612195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Exemplo simples: quando o celular sugere palavras enquanto você digita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4628"/>
            <a:ext cx="122960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Por Que Isso Importa na Medicina do Trabalho?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30" y="1997035"/>
            <a:ext cx="1614011" cy="130694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2613065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88255" y="2223849"/>
            <a:ext cx="29034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Decisões mais rápidas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088255" y="2714268"/>
            <a:ext cx="34693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Assertividade aumentada com IA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4918115" y="3317081"/>
            <a:ext cx="8861822" cy="15240"/>
          </a:xfrm>
          <a:prstGeom prst="roundRect">
            <a:avLst>
              <a:gd name="adj" fmla="val 223256"/>
            </a:avLst>
          </a:prstGeom>
          <a:solidFill>
            <a:srgbClr val="575757"/>
          </a:solidFill>
          <a:ln/>
        </p:spPr>
        <p:txBody>
          <a:bodyPr/>
          <a:lstStyle/>
          <a:p>
            <a:endParaRPr lang="en-BR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0424" y="3360658"/>
            <a:ext cx="3228022" cy="1306949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892" y="3814762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95261" y="3587472"/>
            <a:ext cx="35818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Prevenção e previsibilidade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5895261" y="4077891"/>
            <a:ext cx="35818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Antecipação de problemas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223256"/>
            </a:avLst>
          </a:prstGeom>
          <a:solidFill>
            <a:srgbClr val="575757"/>
          </a:solidFill>
          <a:ln/>
        </p:spPr>
        <p:txBody>
          <a:bodyPr/>
          <a:lstStyle/>
          <a:p>
            <a:endParaRPr lang="en-BR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3418" y="4724281"/>
            <a:ext cx="4842034" cy="1306949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4892" y="5178385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702266" y="49510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Tarefas repetitivas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6702266" y="5441513"/>
            <a:ext cx="36181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Automação de processos manuais</a:t>
            </a:r>
            <a:endParaRPr lang="en-US" sz="1750" dirty="0"/>
          </a:p>
        </p:txBody>
      </p:sp>
      <p:sp>
        <p:nvSpPr>
          <p:cNvPr id="17" name="Shape 9"/>
          <p:cNvSpPr/>
          <p:nvPr/>
        </p:nvSpPr>
        <p:spPr>
          <a:xfrm>
            <a:off x="6532126" y="6044327"/>
            <a:ext cx="7247811" cy="15240"/>
          </a:xfrm>
          <a:prstGeom prst="roundRect">
            <a:avLst>
              <a:gd name="adj" fmla="val 223256"/>
            </a:avLst>
          </a:prstGeom>
          <a:solidFill>
            <a:srgbClr val="575757"/>
          </a:solidFill>
          <a:ln/>
        </p:spPr>
        <p:txBody>
          <a:bodyPr/>
          <a:lstStyle/>
          <a:p>
            <a:endParaRPr lang="en-BR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294" y="6087904"/>
            <a:ext cx="6456164" cy="1306949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94773" y="6542008"/>
            <a:ext cx="318968" cy="398621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509272" y="6314718"/>
            <a:ext cx="36362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Volume crescente de dados</a:t>
            </a:r>
            <a:endParaRPr lang="en-US" sz="2200" dirty="0"/>
          </a:p>
        </p:txBody>
      </p:sp>
      <p:sp>
        <p:nvSpPr>
          <p:cNvPr id="21" name="Text 11"/>
          <p:cNvSpPr/>
          <p:nvPr/>
        </p:nvSpPr>
        <p:spPr>
          <a:xfrm>
            <a:off x="7509272" y="6805136"/>
            <a:ext cx="36362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Análise eficiente de informações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41477"/>
            <a:ext cx="119626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Medo Comum: IA Vai Substituir Profissionais?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172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Resposta curta: </a:t>
            </a:r>
            <a:r>
              <a:rPr lang="en-US" sz="2200" b="1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Não.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26713"/>
            <a:ext cx="6244709" cy="34061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99521" y="26172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Limitações da IA: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99521" y="319837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Não possui empatia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9521" y="36405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Sem julgamento clínico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40827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Falta contexto social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464974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IA complementa o trabalho humano e libera tempo para atividades estratégicas.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8166"/>
            <a:ext cx="97038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Onde a IA Já Está no Nosso Dia a Dia?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2826544"/>
            <a:ext cx="3120747" cy="3120747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608" y="2826544"/>
            <a:ext cx="3120866" cy="3120866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926" y="2826544"/>
            <a:ext cx="3120747" cy="3120747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8124" y="2826544"/>
            <a:ext cx="3120866" cy="3120866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793790" y="63485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IA já está presente em aplicativos que usamos diariamente, como WhatsApp, YouTube, Netflix, Waze e bancos.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56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Exemplo 1: Triagem Inteligente de Exames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7339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BR"/>
          </a:p>
        </p:txBody>
      </p:sp>
      <p:sp>
        <p:nvSpPr>
          <p:cNvPr id="5" name="Text 2"/>
          <p:cNvSpPr/>
          <p:nvPr/>
        </p:nvSpPr>
        <p:spPr>
          <a:xfrm>
            <a:off x="6790373" y="33733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Leitura Automática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86381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IA analisa resultados laboratoriais com precisão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4453533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BR"/>
          </a:p>
        </p:txBody>
      </p:sp>
      <p:sp>
        <p:nvSpPr>
          <p:cNvPr id="8" name="Text 5"/>
          <p:cNvSpPr/>
          <p:nvPr/>
        </p:nvSpPr>
        <p:spPr>
          <a:xfrm>
            <a:off x="7130534" y="4453533"/>
            <a:ext cx="33443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Sinalização de Alterações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94395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Identifica valores críticos automaticamente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53366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BR"/>
          </a:p>
        </p:txBody>
      </p:sp>
      <p:sp>
        <p:nvSpPr>
          <p:cNvPr id="11" name="Text 8"/>
          <p:cNvSpPr/>
          <p:nvPr/>
        </p:nvSpPr>
        <p:spPr>
          <a:xfrm>
            <a:off x="7470815" y="55336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Priorização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602408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Organiza atendimentos com base em risco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595</Words>
  <Application>Microsoft Macintosh PowerPoint</Application>
  <PresentationFormat>Custom</PresentationFormat>
  <Paragraphs>137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Open Sans</vt:lpstr>
      <vt:lpstr>Arial</vt:lpstr>
      <vt:lpstr>Instrument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SK DEVOPS</cp:lastModifiedBy>
  <cp:revision>2</cp:revision>
  <dcterms:created xsi:type="dcterms:W3CDTF">2025-05-19T21:51:50Z</dcterms:created>
  <dcterms:modified xsi:type="dcterms:W3CDTF">2025-05-24T01:37:48Z</dcterms:modified>
</cp:coreProperties>
</file>